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314" r:id="rId6"/>
    <p:sldId id="300" r:id="rId7"/>
    <p:sldId id="293" r:id="rId8"/>
    <p:sldId id="308" r:id="rId9"/>
    <p:sldId id="309" r:id="rId10"/>
    <p:sldId id="310" r:id="rId11"/>
    <p:sldId id="305" r:id="rId12"/>
    <p:sldId id="285" r:id="rId13"/>
    <p:sldId id="307" r:id="rId14"/>
    <p:sldId id="311" r:id="rId15"/>
    <p:sldId id="268" r:id="rId16"/>
    <p:sldId id="312" r:id="rId17"/>
    <p:sldId id="313" r:id="rId18"/>
    <p:sldId id="271" r:id="rId19"/>
    <p:sldId id="288" r:id="rId20"/>
    <p:sldId id="260" r:id="rId21"/>
    <p:sldId id="299" r:id="rId22"/>
    <p:sldId id="282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63" d="100"/>
          <a:sy n="63" d="100"/>
        </p:scale>
        <p:origin x="804" y="144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6C-4D0F-A514-BA5C4F6118C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6C-4D0F-A514-BA5C4F6118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6C-4D0F-A514-BA5C4F6118CB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6C-4D0F-A514-BA5C4F6118C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6C-4D0F-A514-BA5C4F6118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43-438F-81C2-07499DA1928A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43-438F-81C2-07499DA1928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43-438F-81C2-07499DA1928A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43-438F-81C2-07499DA1928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43-438F-81C2-07499DA192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69-4D04-8954-CAFE3DCD6253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69-4D04-8954-CAFE3DCD62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69-4D04-8954-CAFE3DCD6253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69-4D04-8954-CAFE3DCD6253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69-4D04-8954-CAFE3DCD6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9525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9D-4F58-9368-2044BEFDA30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9D-4F58-9368-2044BEFDA3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A9D-4F58-9368-2044BEFDA305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95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9D-4F58-9368-2044BEFDA30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9D-4F58-9368-2044BEFDA3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10/27/2023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/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B04FBC-9E1E-9FF7-80C1-87597B69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F4367FA-2CDA-480A-8AFF-88306BFD84A7}"/>
              </a:ext>
            </a:extLst>
          </p:cNvPr>
          <p:cNvSpPr txBox="1"/>
          <p:nvPr/>
        </p:nvSpPr>
        <p:spPr>
          <a:xfrm>
            <a:off x="4439920" y="-1"/>
            <a:ext cx="9580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ptos Black" panose="020F0502020204030204" pitchFamily="34" charset="0"/>
              </a:rPr>
              <a:t>CG exlDigital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Placeholder 10">
            <a:extLst>
              <a:ext uri="{FF2B5EF4-FFF2-40B4-BE49-F238E27FC236}">
                <a16:creationId xmlns:a16="http://schemas.microsoft.com/office/drawing/2014/main" id="{7B8040BD-D630-429D-A8B5-0210D22D5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" b="1237"/>
          <a:stretch/>
        </p:blipFill>
        <p:spPr>
          <a:xfrm>
            <a:off x="1588" y="4572000"/>
            <a:ext cx="12188825" cy="2286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Market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8305" y="1696389"/>
            <a:ext cx="3210331" cy="3647605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/>
          <a:p>
            <a:r>
              <a:rPr lang="en-ZA" dirty="0"/>
              <a:t>Opportunity to build</a:t>
            </a:r>
          </a:p>
          <a:p>
            <a:r>
              <a:rPr lang="en-ZA" dirty="0"/>
              <a:t>Fully inclusive market</a:t>
            </a:r>
          </a:p>
          <a:p>
            <a:r>
              <a:rPr lang="en-ZA" dirty="0"/>
              <a:t>Total addressable market</a:t>
            </a: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916DDA26-131E-46AD-ADAE-F0E710EAF3D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4" name="Text Placeholder 113">
            <a:extLst>
              <a:ext uri="{FF2B5EF4-FFF2-40B4-BE49-F238E27FC236}">
                <a16:creationId xmlns:a16="http://schemas.microsoft.com/office/drawing/2014/main" id="{B51B89C9-6212-44BC-8654-817139EF8D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16628" y="1696389"/>
            <a:ext cx="3209544" cy="3648456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65548" y="2750695"/>
            <a:ext cx="2743200" cy="2465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Freedom to invent</a:t>
            </a:r>
            <a:endParaRPr lang="en-US" dirty="0"/>
          </a:p>
          <a:p>
            <a:r>
              <a:rPr lang="en-ZA" noProof="1"/>
              <a:t>Selectively inclusive market</a:t>
            </a:r>
          </a:p>
          <a:p>
            <a:r>
              <a:rPr lang="en-ZA" noProof="1"/>
              <a:t>Serviceable available market</a:t>
            </a:r>
          </a:p>
          <a:p>
            <a:endParaRPr lang="en-ZA" noProof="1"/>
          </a:p>
        </p:txBody>
      </p:sp>
      <p:sp>
        <p:nvSpPr>
          <p:cNvPr id="43" name="Footer Placeholder 42">
            <a:extLst>
              <a:ext uri="{FF2B5EF4-FFF2-40B4-BE49-F238E27FC236}">
                <a16:creationId xmlns:a16="http://schemas.microsoft.com/office/drawing/2014/main" id="{3F77F960-EB31-4698-AB82-5583AF66D39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48764" y="1696389"/>
            <a:ext cx="3209544" cy="3648456"/>
          </a:xfrm>
        </p:spPr>
        <p:txBody>
          <a:bodyPr/>
          <a:lstStyle/>
          <a:p>
            <a:r>
              <a:rPr lang="en-US" dirty="0"/>
              <a:t>$</a:t>
            </a:r>
            <a:r>
              <a:rPr lang="en-ZA" dirty="0"/>
              <a:t> 1B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77130" y="2750695"/>
            <a:ext cx="2743200" cy="2465883"/>
          </a:xfrm>
        </p:spPr>
        <p:txBody>
          <a:bodyPr/>
          <a:lstStyle/>
          <a:p>
            <a:r>
              <a:rPr lang="en-ZA" noProof="1"/>
              <a:t>Few competitors</a:t>
            </a:r>
          </a:p>
          <a:p>
            <a:r>
              <a:rPr lang="en-ZA" noProof="1"/>
              <a:t>Specifically targeted market</a:t>
            </a:r>
          </a:p>
          <a:p>
            <a:r>
              <a:rPr lang="en-ZA" noProof="1"/>
              <a:t>Serviceable obtainable market</a:t>
            </a:r>
            <a:endParaRPr lang="en-ZA" dirty="0"/>
          </a:p>
          <a:p>
            <a:endParaRPr lang="en-US" dirty="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3E790E42-CF88-4BBB-827D-12B6E23D93C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3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13">
            <a:extLst>
              <a:ext uri="{FF2B5EF4-FFF2-40B4-BE49-F238E27FC236}">
                <a16:creationId xmlns:a16="http://schemas.microsoft.com/office/drawing/2014/main" id="{6995B2A1-4F72-48EE-BA20-8B2BA762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E5575D4-5623-4536-A1FD-88DC9E69B70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6593" y="2207455"/>
            <a:ext cx="1351811" cy="1097280"/>
          </a:xfrm>
        </p:spPr>
        <p:txBody>
          <a:bodyPr>
            <a:normAutofit/>
          </a:bodyPr>
          <a:lstStyle/>
          <a:p>
            <a:r>
              <a:rPr lang="en-US" dirty="0"/>
              <a:t>$3B</a:t>
            </a:r>
          </a:p>
        </p:txBody>
      </p:sp>
      <p:pic>
        <p:nvPicPr>
          <p:cNvPr id="18" name="Picture Placeholder 17" descr="photo of succulents in white pots&#10;">
            <a:extLst>
              <a:ext uri="{FF2B5EF4-FFF2-40B4-BE49-F238E27FC236}">
                <a16:creationId xmlns:a16="http://schemas.microsoft.com/office/drawing/2014/main" id="{02723B88-7DAA-44B0-BC66-1F112DBA6E5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2202883"/>
            <a:ext cx="1106424" cy="1106424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7BB92B-9C2F-4032-B64E-458859DF6B4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813048" y="2207455"/>
            <a:ext cx="3657600" cy="1097280"/>
          </a:xfrm>
          <a:ln>
            <a:noFill/>
          </a:ln>
        </p:spPr>
        <p:txBody>
          <a:bodyPr/>
          <a:lstStyle/>
          <a:p>
            <a:r>
              <a:rPr lang="en-ZA" dirty="0"/>
              <a:t>Opportunity to build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C713243-B120-4978-9267-A70B93886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0648" y="2207455"/>
            <a:ext cx="3657600" cy="1097280"/>
          </a:xfrm>
        </p:spPr>
        <p:txBody>
          <a:bodyPr>
            <a:normAutofit/>
          </a:bodyPr>
          <a:lstStyle/>
          <a:p>
            <a:r>
              <a:rPr lang="en-ZA" noProof="1"/>
              <a:t>Addressable market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AB7232E-DE0F-4109-BB7B-0865DD7888E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466592" y="3559605"/>
            <a:ext cx="1353313" cy="1097280"/>
          </a:xfrm>
        </p:spPr>
        <p:txBody>
          <a:bodyPr>
            <a:normAutofit/>
          </a:bodyPr>
          <a:lstStyle/>
          <a:p>
            <a:r>
              <a:rPr lang="en-US" dirty="0"/>
              <a:t>$2B</a:t>
            </a:r>
          </a:p>
        </p:txBody>
      </p:sp>
      <p:pic>
        <p:nvPicPr>
          <p:cNvPr id="20" name="Picture Placeholder 19" descr="photo top view of  various succulents">
            <a:extLst>
              <a:ext uri="{FF2B5EF4-FFF2-40B4-BE49-F238E27FC236}">
                <a16:creationId xmlns:a16="http://schemas.microsoft.com/office/drawing/2014/main" id="{117F462D-33B3-4F83-A197-62750015DDDF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3555033"/>
            <a:ext cx="1106424" cy="110642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193562-19B1-4623-A459-077D94AB03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13048" y="3559605"/>
            <a:ext cx="3657600" cy="1097280"/>
          </a:xfrm>
        </p:spPr>
        <p:txBody>
          <a:bodyPr/>
          <a:lstStyle/>
          <a:p>
            <a:r>
              <a:rPr lang="en-ZA" dirty="0"/>
              <a:t>Freedom to invent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4251DE-984F-4F96-B658-96234EEBAA6C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7470648" y="3559605"/>
            <a:ext cx="3657600" cy="1097280"/>
          </a:xfrm>
        </p:spPr>
        <p:txBody>
          <a:bodyPr>
            <a:normAutofit/>
          </a:bodyPr>
          <a:lstStyle/>
          <a:p>
            <a:r>
              <a:rPr lang="en-US" dirty="0"/>
              <a:t>Serviceable market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71325E6-8BA7-4684-9CAF-F9CC24E884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466592" y="4905756"/>
            <a:ext cx="1353314" cy="1097280"/>
          </a:xfrm>
        </p:spPr>
        <p:txBody>
          <a:bodyPr>
            <a:normAutofit/>
          </a:bodyPr>
          <a:lstStyle/>
          <a:p>
            <a:r>
              <a:rPr lang="en-US" dirty="0"/>
              <a:t>$1B</a:t>
            </a:r>
          </a:p>
        </p:txBody>
      </p:sp>
      <p:pic>
        <p:nvPicPr>
          <p:cNvPr id="22" name="Picture Placeholder 21" descr="photo of stacked &#10;ceramic plant pots">
            <a:extLst>
              <a:ext uri="{FF2B5EF4-FFF2-40B4-BE49-F238E27FC236}">
                <a16:creationId xmlns:a16="http://schemas.microsoft.com/office/drawing/2014/main" id="{9741A0BC-A474-40EB-8401-F1E47E57D13E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1600" y="4901184"/>
            <a:ext cx="1106424" cy="1106424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0CE0EB-9AF8-4582-8833-ADF066F1F69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813048" y="4905756"/>
            <a:ext cx="3657600" cy="1097280"/>
          </a:xfrm>
        </p:spPr>
        <p:txBody>
          <a:bodyPr/>
          <a:lstStyle/>
          <a:p>
            <a:r>
              <a:rPr lang="en-ZA" dirty="0"/>
              <a:t>Few competitors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7443081-2C62-412D-A062-499CDB206E47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7470648" y="4905756"/>
            <a:ext cx="3657600" cy="1097280"/>
          </a:xfrm>
        </p:spPr>
        <p:txBody>
          <a:bodyPr>
            <a:normAutofit/>
          </a:bodyPr>
          <a:lstStyle/>
          <a:p>
            <a:r>
              <a:rPr lang="en-ZA" noProof="1"/>
              <a:t>Obtainable market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B7B03-D1D1-4992-B605-84EC6CA56062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AE1DB-13CC-42B4-8C75-FA8B6C4C09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2ADF-7F82-4651-9A28-7A902C9BD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3841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Our product is priced below that of other companies on the market</a:t>
            </a:r>
          </a:p>
          <a:p>
            <a:r>
              <a:rPr lang="en-ZA" noProof="1"/>
              <a:t>Design is simple and easy to use, compared to the complex designs of the competitors</a:t>
            </a:r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EDB25FB-2007-49B3-B10C-DDDE76E45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/>
          <a:lstStyle/>
          <a:p>
            <a:r>
              <a:rPr lang="en-US" dirty="0"/>
              <a:t>Company A Product is more expensive</a:t>
            </a:r>
          </a:p>
          <a:p>
            <a:r>
              <a:rPr lang="en-US" dirty="0"/>
              <a:t>Companies B &amp; C Product is expensive and inconvenient to use</a:t>
            </a:r>
          </a:p>
          <a:p>
            <a:r>
              <a:rPr lang="en-US" dirty="0"/>
              <a:t>Companies D &amp; E Product is affordable but inconvenient to use</a:t>
            </a:r>
          </a:p>
        </p:txBody>
      </p:sp>
      <p:pic>
        <p:nvPicPr>
          <p:cNvPr id="24" name="Picture Placeholder 23" descr="photo of various succulents">
            <a:extLst>
              <a:ext uri="{FF2B5EF4-FFF2-40B4-BE49-F238E27FC236}">
                <a16:creationId xmlns:a16="http://schemas.microsoft.com/office/drawing/2014/main" id="{147E9A8B-CB18-4B11-85BF-ECE4A7B2F0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72260A6F-9731-47E2-94BA-7030273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48B9B9CA-51FF-4104-AB78-E8AD0FBB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E7A3E10B-48DC-43B8-A29D-5258A6BC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Competitive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2992" y="2232908"/>
            <a:ext cx="2194560" cy="274320"/>
          </a:xfrm>
        </p:spPr>
        <p:txBody>
          <a:bodyPr>
            <a:normAutofit/>
          </a:bodyPr>
          <a:lstStyle/>
          <a:p>
            <a:r>
              <a:rPr lang="en-ZA" dirty="0"/>
              <a:t>CONVENIENT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D88FB-4966-440B-B91C-A4A994D5A589}"/>
              </a:ext>
            </a:extLst>
          </p:cNvPr>
          <p:cNvSpPr txBox="1"/>
          <p:nvPr/>
        </p:nvSpPr>
        <p:spPr>
          <a:xfrm>
            <a:off x="1179196" y="2452440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A04ABF-FDB1-4293-B2FF-45D35ADC8C2E}"/>
              </a:ext>
            </a:extLst>
          </p:cNvPr>
          <p:cNvSpPr txBox="1"/>
          <p:nvPr/>
        </p:nvSpPr>
        <p:spPr>
          <a:xfrm>
            <a:off x="8922733" y="2592892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>
                    <a:lumMod val="90000"/>
                  </a:schemeClr>
                </a:solidFill>
                <a:latin typeface="+mj-lt"/>
              </a:rPr>
              <a:t>Contoso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982B59-A1B2-40DA-A0C6-72C2741AB5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8728" y="3494402"/>
            <a:ext cx="2194560" cy="274320"/>
          </a:xfrm>
        </p:spPr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6B19234D-D2EF-4701-9E2E-B32018B006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10732" y="3494402"/>
            <a:ext cx="2194560" cy="274320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B14B30-2419-4D40-8AD3-31CCBF88F7F8}"/>
              </a:ext>
            </a:extLst>
          </p:cNvPr>
          <p:cNvSpPr txBox="1"/>
          <p:nvPr/>
        </p:nvSpPr>
        <p:spPr>
          <a:xfrm>
            <a:off x="1777326" y="419709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AD189-7DB5-4ACB-AD7F-5DFD87E8A71F}"/>
              </a:ext>
            </a:extLst>
          </p:cNvPr>
          <p:cNvSpPr txBox="1"/>
          <p:nvPr/>
        </p:nvSpPr>
        <p:spPr>
          <a:xfrm>
            <a:off x="8113395" y="4212515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C01721-4BB0-488B-9B5A-48C46D8D28B3}"/>
              </a:ext>
            </a:extLst>
          </p:cNvPr>
          <p:cNvSpPr txBox="1"/>
          <p:nvPr/>
        </p:nvSpPr>
        <p:spPr>
          <a:xfrm>
            <a:off x="2237505" y="5045672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07B799-6119-4CA9-B5CE-C125763CFAF9}"/>
              </a:ext>
            </a:extLst>
          </p:cNvPr>
          <p:cNvSpPr txBox="1"/>
          <p:nvPr/>
        </p:nvSpPr>
        <p:spPr>
          <a:xfrm>
            <a:off x="7384570" y="50484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4D2AA97-E618-49CB-8CE9-42717E005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92992" y="5287722"/>
            <a:ext cx="2194560" cy="274320"/>
          </a:xfrm>
        </p:spPr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3A1FF608-E141-4725-A9EC-726D830FED76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95FC-7E0A-4342-A40D-3B65DCA78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727BE3-A800-4D66-A1F2-87FBCFA4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39316" y="2750697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2908B8A-EAA4-45C6-A367-59D25A109B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97625" y="4868466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08E96C2-DCF2-4C90-8F72-2329BB62F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73515" y="4035304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63F025-C100-4C98-AEEB-EA1EDBFA3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44690" y="4873925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93DB100-4291-4518-A93E-C369A0D49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737446" y="4025314"/>
            <a:ext cx="182880" cy="1828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4C663AD-4E82-4CCB-9202-5D88D5B90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421869"/>
            <a:ext cx="182880" cy="182880"/>
          </a:xfrm>
          <a:prstGeom prst="ellipse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91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9D3978D-6E02-4F15-83B3-400CCE09A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7280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 anchorCtr="1">
            <a:normAutofit/>
          </a:bodyPr>
          <a:lstStyle/>
          <a:p>
            <a:r>
              <a:rPr lang="en-US" dirty="0"/>
              <a:t>Feb 20XX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F55437-A2E9-41B0-8902-7FB8BCD863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0">
            <a:normAutofit/>
          </a:bodyPr>
          <a:lstStyle/>
          <a:p>
            <a:r>
              <a:rPr lang="en-US" dirty="0"/>
              <a:t>Roll out product to high profile or top-level participants to help establish the product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96FB0A-2A02-4DFB-8C70-412D8DF11C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25274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B78CA3E-425A-49FC-8D99-4000609FEDB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anchor="t" anchorCtr="1">
            <a:normAutofit/>
          </a:bodyPr>
          <a:lstStyle/>
          <a:p>
            <a:r>
              <a:rPr lang="en-US" dirty="0"/>
              <a:t>Release the product to the general public and monitor press release and social media accounts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5D2ED3F-4593-4DAA-83A4-953C35F622C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153269" y="2458260"/>
            <a:ext cx="3200400" cy="731520"/>
          </a:xfr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A0B0A1D-F3E2-4CA5-BB2D-285AB09BB4B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anchor="t" anchorCtr="1"/>
          <a:lstStyle/>
          <a:p>
            <a:r>
              <a:rPr lang="en-US" dirty="0"/>
              <a:t>Gather feedback and adjust product design as necessary</a:t>
            </a:r>
          </a:p>
          <a:p>
            <a:endParaRPr lang="en-US" dirty="0"/>
          </a:p>
        </p:txBody>
      </p:sp>
      <p:sp>
        <p:nvSpPr>
          <p:cNvPr id="98" name="Date Placeholder 97">
            <a:extLst>
              <a:ext uri="{FF2B5EF4-FFF2-40B4-BE49-F238E27FC236}">
                <a16:creationId xmlns:a16="http://schemas.microsoft.com/office/drawing/2014/main" id="{13DFDE46-4275-492C-825A-C6E412B28241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9" name="Footer Placeholder 98">
            <a:extLst>
              <a:ext uri="{FF2B5EF4-FFF2-40B4-BE49-F238E27FC236}">
                <a16:creationId xmlns:a16="http://schemas.microsoft.com/office/drawing/2014/main" id="{40F2CC71-2F3A-4594-B8D9-6343A4E974D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00" name="Slide Number Placeholder 99">
            <a:extLst>
              <a:ext uri="{FF2B5EF4-FFF2-40B4-BE49-F238E27FC236}">
                <a16:creationId xmlns:a16="http://schemas.microsoft.com/office/drawing/2014/main" id="{D7EF088D-A6D8-4DA5-AD4D-5221E33569A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7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D49D205-0473-4E3D-A214-A9A18377B22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/>
          <a:lstStyle/>
          <a:p>
            <a:r>
              <a:rPr lang="en-ZA" dirty="0"/>
              <a:t>Forecasting for success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53081935"/>
              </p:ext>
            </p:extLst>
          </p:nvPr>
        </p:nvGraphicFramePr>
        <p:xfrm>
          <a:off x="706438" y="2641600"/>
          <a:ext cx="5157785" cy="302789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3155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1643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$7,000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$16,000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$25,000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278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00432397"/>
              </p:ext>
            </p:extLst>
          </p:nvPr>
        </p:nvGraphicFramePr>
        <p:xfrm>
          <a:off x="6467475" y="2641600"/>
          <a:ext cx="5029200" cy="3475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6E79E-11A2-49CD-B784-D277262CC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E71CE-4C6D-47F1-9F23-8867ECE1C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7F538-825C-4C35-B2E6-BEC3D141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Two-year action plan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292468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258568" y="2304288"/>
            <a:ext cx="1554480" cy="561975"/>
          </a:xfrm>
        </p:spPr>
        <p:txBody>
          <a:bodyPr tIns="0">
            <a:normAutofit/>
          </a:bodyPr>
          <a:lstStyle/>
          <a:p>
            <a:r>
              <a:rPr lang="en-ZA" dirty="0"/>
              <a:t>Draft blueprints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354712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38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02152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760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425696"/>
            <a:ext cx="640080" cy="201776"/>
          </a:xfrm>
        </p:spPr>
        <p:txBody>
          <a:bodyPr>
            <a:normAutofit fontScale="85000" lnSpcReduction="20000"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70" name="Date Placeholder 69">
            <a:extLst>
              <a:ext uri="{FF2B5EF4-FFF2-40B4-BE49-F238E27FC236}">
                <a16:creationId xmlns:a16="http://schemas.microsoft.com/office/drawing/2014/main" id="{B3C3CC42-64DA-452A-821D-840B4ED37C81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40250" y="230428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Run focus groups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8118" y="230428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Gather feedback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2214" y="523036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Test design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8DDA43F-34CF-4E57-97F0-535BCBD8A38F}"/>
              </a:ext>
            </a:extLst>
          </p:cNvPr>
          <p:cNvSpPr txBox="1">
            <a:spLocks/>
          </p:cNvSpPr>
          <p:nvPr/>
        </p:nvSpPr>
        <p:spPr>
          <a:xfrm>
            <a:off x="6119953" y="5226571"/>
            <a:ext cx="1793875" cy="5619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tx1"/>
                </a:solidFill>
              </a:rPr>
              <a:t>Launch design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714105" y="5230368"/>
            <a:ext cx="1793875" cy="5619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Deliver to client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A60E3F7-029A-49BA-81A4-C0D9B4670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48000" y="257175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C63CB3E-25F3-4384-8C96-BB924FA53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58462" y="466344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2E3DEF9-3B41-4091-B0CB-B5BCCCC48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6095" y="257087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9EC6C0-1013-478D-9D38-F5E0A03C2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48000" y="4663440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8775" y="2570877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8907" y="4659106"/>
            <a:ext cx="0" cy="857250"/>
          </a:xfrm>
          <a:prstGeom prst="line">
            <a:avLst/>
          </a:prstGeom>
          <a:ln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220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9">
            <a:extLst>
              <a:ext uri="{FF2B5EF4-FFF2-40B4-BE49-F238E27FC236}">
                <a16:creationId xmlns:a16="http://schemas.microsoft.com/office/drawing/2014/main" id="{F6E0C67A-8733-4F90-8BC5-65C93FF78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455229"/>
              </p:ext>
            </p:extLst>
          </p:nvPr>
        </p:nvGraphicFramePr>
        <p:xfrm>
          <a:off x="838200" y="1685925"/>
          <a:ext cx="10515600" cy="40922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14792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14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B568C-56CE-45B6-8812-96D3772517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FB3B5-03CE-4FAD-B187-3DA70C0E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017A-FC75-4E6D-B15A-F3163642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D8D0-7C44-4732-91C9-B21B9AC8E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Funding</a:t>
            </a:r>
          </a:p>
        </p:txBody>
      </p:sp>
      <p:graphicFrame>
        <p:nvGraphicFramePr>
          <p:cNvPr id="67" name="Content Placeholder 66" descr="pie chart&#10;">
            <a:extLst>
              <a:ext uri="{FF2B5EF4-FFF2-40B4-BE49-F238E27FC236}">
                <a16:creationId xmlns:a16="http://schemas.microsoft.com/office/drawing/2014/main" id="{AA045870-9881-4BA5-8874-8A33E086FC97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2443093321"/>
              </p:ext>
            </p:extLst>
          </p:nvPr>
        </p:nvGraphicFramePr>
        <p:xfrm>
          <a:off x="1138238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591F81-46FD-4828-81C8-D99A0E427C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8637" y="3444752"/>
            <a:ext cx="2057400" cy="640080"/>
          </a:xfrm>
        </p:spPr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73668D-D441-448B-A876-E948323DD0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4480" y="4110604"/>
            <a:ext cx="2057400" cy="365760"/>
          </a:xfrm>
        </p:spPr>
        <p:txBody>
          <a:bodyPr/>
          <a:lstStyle/>
          <a:p>
            <a:r>
              <a:rPr lang="en-US" dirty="0"/>
              <a:t>$12,000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2417B2-247E-4322-AAF8-8335A2356E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480" y="4483110"/>
            <a:ext cx="2057400" cy="914400"/>
          </a:xfrm>
        </p:spPr>
        <p:txBody>
          <a:bodyPr/>
          <a:lstStyle/>
          <a:p>
            <a:r>
              <a:rPr lang="en-ZA" dirty="0"/>
              <a:t>Revenue obtained from property rentals</a:t>
            </a:r>
          </a:p>
        </p:txBody>
      </p:sp>
      <p:graphicFrame>
        <p:nvGraphicFramePr>
          <p:cNvPr id="69" name="Content Placeholder 68" descr="pie chart">
            <a:extLst>
              <a:ext uri="{FF2B5EF4-FFF2-40B4-BE49-F238E27FC236}">
                <a16:creationId xmlns:a16="http://schemas.microsoft.com/office/drawing/2014/main" id="{582BFE2E-20FC-4568-B7CE-0689CB43A018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760304465"/>
              </p:ext>
            </p:extLst>
          </p:nvPr>
        </p:nvGraphicFramePr>
        <p:xfrm>
          <a:off x="3859213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EB22339-E1B7-4BAF-86A1-6D1908793E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40615" y="3444752"/>
            <a:ext cx="2057400" cy="640080"/>
          </a:xfrm>
        </p:spPr>
        <p:txBody>
          <a:bodyPr/>
          <a:lstStyle/>
          <a:p>
            <a:r>
              <a:rPr lang="en-US" dirty="0"/>
              <a:t>Angel investments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4C8C9CC-C95E-48C8-A0B6-E5A02D03AC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6458" y="4110604"/>
            <a:ext cx="2057400" cy="365760"/>
          </a:xfrm>
        </p:spPr>
        <p:txBody>
          <a:bodyPr/>
          <a:lstStyle/>
          <a:p>
            <a:r>
              <a:rPr lang="en-US" dirty="0"/>
              <a:t>$14,000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B2A538C-BC0B-4467-B346-64F5C21F4D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6458" y="4483110"/>
            <a:ext cx="2057400" cy="914400"/>
          </a:xfrm>
        </p:spPr>
        <p:txBody>
          <a:bodyPr/>
          <a:lstStyle/>
          <a:p>
            <a:r>
              <a:rPr lang="en-ZA" dirty="0"/>
              <a:t>Amount obtained through other investors</a:t>
            </a:r>
          </a:p>
        </p:txBody>
      </p:sp>
      <p:graphicFrame>
        <p:nvGraphicFramePr>
          <p:cNvPr id="73" name="Content Placeholder 72" descr="pie chart&#10;">
            <a:extLst>
              <a:ext uri="{FF2B5EF4-FFF2-40B4-BE49-F238E27FC236}">
                <a16:creationId xmlns:a16="http://schemas.microsoft.com/office/drawing/2014/main" id="{68248CE2-5C3F-4635-AC63-6CD1ACD149C1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2085284770"/>
              </p:ext>
            </p:extLst>
          </p:nvPr>
        </p:nvGraphicFramePr>
        <p:xfrm>
          <a:off x="6550025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3BC28C1-3A73-4021-AAF4-A81999E0F6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30908" y="3444752"/>
            <a:ext cx="2057400" cy="640080"/>
          </a:xfrm>
        </p:spPr>
        <p:txBody>
          <a:bodyPr/>
          <a:lstStyle/>
          <a:p>
            <a:r>
              <a:rPr lang="en-US" dirty="0"/>
              <a:t>Cash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BEFDA3-794A-4D5C-98B3-2EFB26BB913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30908" y="4110604"/>
            <a:ext cx="2057400" cy="365760"/>
          </a:xfrm>
        </p:spPr>
        <p:txBody>
          <a:bodyPr/>
          <a:lstStyle/>
          <a:p>
            <a:r>
              <a:rPr lang="en-US" dirty="0"/>
              <a:t>$32,000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EDBC89-40BC-4659-8C15-4E83DB9AF5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30908" y="4483110"/>
            <a:ext cx="2057400" cy="914400"/>
          </a:xfrm>
        </p:spPr>
        <p:txBody>
          <a:bodyPr/>
          <a:lstStyle/>
          <a:p>
            <a:r>
              <a:rPr lang="en-ZA" noProof="1"/>
              <a:t>Liquid cash we have on hand</a:t>
            </a:r>
          </a:p>
        </p:txBody>
      </p:sp>
      <p:graphicFrame>
        <p:nvGraphicFramePr>
          <p:cNvPr id="75" name="Content Placeholder 74" descr="pie chart&#10;">
            <a:extLst>
              <a:ext uri="{FF2B5EF4-FFF2-40B4-BE49-F238E27FC236}">
                <a16:creationId xmlns:a16="http://schemas.microsoft.com/office/drawing/2014/main" id="{DBDA1AAB-5DF4-401A-8828-03ED3CA66FB9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2098148174"/>
              </p:ext>
            </p:extLst>
          </p:nvPr>
        </p:nvGraphicFramePr>
        <p:xfrm>
          <a:off x="9264650" y="1860550"/>
          <a:ext cx="1819275" cy="151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561D832-D9A9-40DE-8B95-4CA54EBCA7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45729" y="3444752"/>
            <a:ext cx="2057400" cy="640080"/>
          </a:xfrm>
        </p:spPr>
        <p:txBody>
          <a:bodyPr/>
          <a:lstStyle/>
          <a:p>
            <a:r>
              <a:rPr lang="en-US" dirty="0"/>
              <a:t>Shares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A206366-4E18-4EEA-93CF-F001CFBBAC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145729" y="4110604"/>
            <a:ext cx="2057400" cy="365760"/>
          </a:xfrm>
        </p:spPr>
        <p:txBody>
          <a:bodyPr/>
          <a:lstStyle/>
          <a:p>
            <a:r>
              <a:rPr lang="en-US" dirty="0"/>
              <a:t>$82,000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A6BB1F5-BE68-4FE5-9D56-24583EBB0A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45729" y="4483110"/>
            <a:ext cx="2057400" cy="914400"/>
          </a:xfrm>
        </p:spPr>
        <p:txBody>
          <a:bodyPr/>
          <a:lstStyle/>
          <a:p>
            <a:r>
              <a:rPr lang="en-ZA" dirty="0"/>
              <a:t>Number of shares converted into USD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33FCA9-8B9E-4FDE-993D-171FCB48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454188-F349-4433-93D8-051C747CC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DDB75-AA4C-4BDF-9E40-699D6844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93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pic>
        <p:nvPicPr>
          <p:cNvPr id="41" name="Picture Placeholder 40" descr="team member&#10;">
            <a:extLst>
              <a:ext uri="{FF2B5EF4-FFF2-40B4-BE49-F238E27FC236}">
                <a16:creationId xmlns:a16="http://schemas.microsoft.com/office/drawing/2014/main" id="{3AD14E47-24AF-45E7-9723-21F9F8D017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4024" y="1718402"/>
            <a:ext cx="1987368" cy="279184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681BD-6DFB-45E8-818F-7EA01BA667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35515" y="5359799"/>
            <a:ext cx="2286000" cy="365125"/>
          </a:xfrm>
        </p:spPr>
        <p:txBody>
          <a:bodyPr/>
          <a:lstStyle/>
          <a:p>
            <a:r>
              <a:rPr lang="en-US" dirty="0"/>
              <a:t>Takuma Hayashi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22E07-8C73-43B0-B688-A339EC4915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5515" y="5743005"/>
            <a:ext cx="2286000" cy="365125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pic>
        <p:nvPicPr>
          <p:cNvPr id="43" name="Picture Placeholder 42" descr="team member">
            <a:extLst>
              <a:ext uri="{FF2B5EF4-FFF2-40B4-BE49-F238E27FC236}">
                <a16:creationId xmlns:a16="http://schemas.microsoft.com/office/drawing/2014/main" id="{F8CCFB54-F564-4C28-9B72-CA962616383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419" y="1724294"/>
            <a:ext cx="1789645" cy="279184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397F1A-A3D7-4C4F-BE56-A2BE21CFE5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4036" y="5360195"/>
            <a:ext cx="2286000" cy="365125"/>
          </a:xfrm>
        </p:spPr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8D86D2-1F6A-468E-A2BE-1D1D42AF41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54036" y="5743401"/>
            <a:ext cx="2286000" cy="365125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pic>
        <p:nvPicPr>
          <p:cNvPr id="45" name="Picture Placeholder 44" descr="team member headshot&#10;">
            <a:extLst>
              <a:ext uri="{FF2B5EF4-FFF2-40B4-BE49-F238E27FC236}">
                <a16:creationId xmlns:a16="http://schemas.microsoft.com/office/drawing/2014/main" id="{FEFA2E45-2D77-48EC-800D-9CE0CB67E20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6665" y="1718402"/>
            <a:ext cx="1789899" cy="2792242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0807CB-21BF-4F3D-8750-B495FD3076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557" y="5360195"/>
            <a:ext cx="2286000" cy="365125"/>
          </a:xfrm>
        </p:spPr>
        <p:txBody>
          <a:bodyPr/>
          <a:lstStyle/>
          <a:p>
            <a:r>
              <a:rPr lang="en-US" dirty="0"/>
              <a:t>Flora Berggren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3CCA83F-97D9-4195-AACF-3BCB3A902B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557" y="5743401"/>
            <a:ext cx="2286000" cy="365125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pic>
        <p:nvPicPr>
          <p:cNvPr id="47" name="Picture Placeholder 46" descr="team member">
            <a:extLst>
              <a:ext uri="{FF2B5EF4-FFF2-40B4-BE49-F238E27FC236}">
                <a16:creationId xmlns:a16="http://schemas.microsoft.com/office/drawing/2014/main" id="{442BB509-AB0A-4152-81AE-144EA148104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82"/>
          <a:stretch/>
        </p:blipFill>
        <p:spPr>
          <a:xfrm>
            <a:off x="9969428" y="1718402"/>
            <a:ext cx="1789899" cy="2792242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B03A645-5227-4E0C-A93D-300D66A54FD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78378" y="5360195"/>
            <a:ext cx="2286000" cy="365125"/>
          </a:xfrm>
        </p:spPr>
        <p:txBody>
          <a:bodyPr/>
          <a:lstStyle/>
          <a:p>
            <a:r>
              <a:rPr lang="en-US" dirty="0"/>
              <a:t>Rajesh Santoshi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FB97D2A-CDF6-4980-A29D-8CF2677265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78378" y="5743401"/>
            <a:ext cx="2286000" cy="365125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BC16AE9-6A32-4167-87BE-1A2FF692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BCC563B2-8ABC-413E-9B26-9CA2DB2A2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4ADB2A00-79D8-4B6D-A72B-FCF59AC2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Picture Placeholder 40" descr="team member&#10;">
            <a:extLst>
              <a:ext uri="{FF2B5EF4-FFF2-40B4-BE49-F238E27FC236}">
                <a16:creationId xmlns:a16="http://schemas.microsoft.com/office/drawing/2014/main" id="{5E56619A-C93D-7DCE-3E8A-299AE80A6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482" y="1718402"/>
            <a:ext cx="1789645" cy="2791846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7BD4D-2138-D576-8B76-F196F5AD7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24AC2-8F63-EAE0-4437-D2F58506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0F5AE-52EB-9865-0C68-02EE7649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627D40E-25FC-2E21-A756-065B3B451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548" y="628519"/>
            <a:ext cx="8875452" cy="52395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690FF4C-5DF7-B64F-CC69-E7FDA6EF2DBD}"/>
              </a:ext>
            </a:extLst>
          </p:cNvPr>
          <p:cNvSpPr txBox="1"/>
          <p:nvPr/>
        </p:nvSpPr>
        <p:spPr>
          <a:xfrm>
            <a:off x="85668" y="136525"/>
            <a:ext cx="2972492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800" dirty="0">
                <a:solidFill>
                  <a:srgbClr val="002060"/>
                </a:solidFill>
                <a:latin typeface="Seoge ui"/>
              </a:rPr>
              <a:t>Why </a:t>
            </a:r>
            <a:r>
              <a:rPr lang="en-ZA" sz="2800" b="1" dirty="0" err="1">
                <a:solidFill>
                  <a:srgbClr val="002060"/>
                </a:solidFill>
                <a:latin typeface="Seoge ui"/>
              </a:rPr>
              <a:t>exlDigital</a:t>
            </a:r>
            <a:r>
              <a:rPr lang="en-ZA" sz="2800" dirty="0">
                <a:solidFill>
                  <a:srgbClr val="002060"/>
                </a:solidFill>
                <a:latin typeface="Seoge ui"/>
              </a:rPr>
              <a:t> ?</a:t>
            </a:r>
          </a:p>
          <a:p>
            <a:endParaRPr lang="en-ZA" sz="2800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1200" b="1" dirty="0">
                <a:solidFill>
                  <a:srgbClr val="002060"/>
                </a:solidFill>
                <a:latin typeface="Seoge ui"/>
              </a:rPr>
              <a:t>Interview readiness </a:t>
            </a:r>
            <a:r>
              <a:rPr lang="en-ZA" sz="1200" dirty="0">
                <a:solidFill>
                  <a:srgbClr val="002060"/>
                </a:solidFill>
                <a:latin typeface="Seoge ui"/>
              </a:rPr>
              <a:t>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1200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1200" dirty="0">
                <a:solidFill>
                  <a:srgbClr val="002060"/>
                </a:solidFill>
                <a:latin typeface="Seoge ui"/>
              </a:rPr>
              <a:t>Mentee : </a:t>
            </a:r>
            <a:r>
              <a:rPr lang="en-ZA" sz="1200" b="1" dirty="0">
                <a:solidFill>
                  <a:srgbClr val="002060"/>
                </a:solidFill>
                <a:latin typeface="Seoge ui"/>
              </a:rPr>
              <a:t>Self-evaluation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1200" b="1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1200" b="1" dirty="0">
                <a:solidFill>
                  <a:srgbClr val="002060"/>
                </a:solidFill>
                <a:latin typeface="Seoge ui"/>
              </a:rPr>
              <a:t>Digital</a:t>
            </a:r>
            <a:r>
              <a:rPr lang="en-ZA" sz="1200" dirty="0">
                <a:solidFill>
                  <a:srgbClr val="002060"/>
                </a:solidFill>
                <a:latin typeface="Seoge ui"/>
              </a:rPr>
              <a:t> Assessment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1200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1200" dirty="0">
                <a:solidFill>
                  <a:srgbClr val="002060"/>
                </a:solidFill>
                <a:latin typeface="Seoge ui"/>
              </a:rPr>
              <a:t>Super Admin - </a:t>
            </a:r>
            <a:r>
              <a:rPr lang="en-ZA" sz="1200" b="1" dirty="0">
                <a:solidFill>
                  <a:srgbClr val="002060"/>
                </a:solidFill>
                <a:latin typeface="Seoge ui"/>
              </a:rPr>
              <a:t>Assessment score</a:t>
            </a:r>
            <a:r>
              <a:rPr lang="en-ZA" sz="1200" dirty="0">
                <a:solidFill>
                  <a:srgbClr val="002060"/>
                </a:solidFill>
                <a:latin typeface="Seoge ui"/>
              </a:rPr>
              <a:t> review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1200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1200" b="1" dirty="0">
                <a:solidFill>
                  <a:srgbClr val="002060"/>
                </a:solidFill>
                <a:latin typeface="Seoge ui"/>
              </a:rPr>
              <a:t>Identity &amp; mitigate </a:t>
            </a:r>
            <a:r>
              <a:rPr lang="en-ZA" sz="1200" dirty="0">
                <a:solidFill>
                  <a:srgbClr val="002060"/>
                </a:solidFill>
                <a:latin typeface="Seoge ui"/>
              </a:rPr>
              <a:t>skill gaps - Mentoring, Hands-on Assessment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1200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1200" dirty="0">
                <a:solidFill>
                  <a:srgbClr val="002060"/>
                </a:solidFill>
                <a:latin typeface="Seoge ui"/>
              </a:rPr>
              <a:t>CI – </a:t>
            </a:r>
            <a:r>
              <a:rPr lang="en-ZA" sz="1200" b="1" dirty="0">
                <a:solidFill>
                  <a:srgbClr val="002060"/>
                </a:solidFill>
                <a:latin typeface="Seoge ui"/>
              </a:rPr>
              <a:t>Question bank</a:t>
            </a:r>
            <a:r>
              <a:rPr lang="en-ZA" sz="1200" dirty="0">
                <a:solidFill>
                  <a:srgbClr val="002060"/>
                </a:solidFill>
                <a:latin typeface="Seoge ui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1200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1200" dirty="0">
                <a:solidFill>
                  <a:srgbClr val="002060"/>
                </a:solidFill>
                <a:latin typeface="Seoge ui"/>
              </a:rPr>
              <a:t>Mentee : </a:t>
            </a:r>
            <a:r>
              <a:rPr lang="en-ZA" sz="1200" b="1" dirty="0">
                <a:solidFill>
                  <a:srgbClr val="002060"/>
                </a:solidFill>
                <a:latin typeface="Seoge ui"/>
              </a:rPr>
              <a:t>Email Notification</a:t>
            </a:r>
            <a:r>
              <a:rPr lang="en-ZA" sz="1200" dirty="0">
                <a:solidFill>
                  <a:srgbClr val="002060"/>
                </a:solidFill>
                <a:latin typeface="Seoge ui"/>
              </a:rPr>
              <a:t> : JD, Assessment, Notify Mentor Connect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1200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1200" dirty="0">
                <a:solidFill>
                  <a:srgbClr val="002060"/>
                </a:solidFill>
                <a:latin typeface="Seoge ui"/>
              </a:rPr>
              <a:t>Mentor : </a:t>
            </a:r>
            <a:r>
              <a:rPr lang="en-ZA" sz="1200" b="1" dirty="0">
                <a:solidFill>
                  <a:srgbClr val="002060"/>
                </a:solidFill>
                <a:latin typeface="Seoge ui"/>
              </a:rPr>
              <a:t>Technical/Non-technical gaps </a:t>
            </a:r>
            <a:r>
              <a:rPr lang="en-ZA" sz="1200" dirty="0">
                <a:solidFill>
                  <a:srgbClr val="002060"/>
                </a:solidFill>
                <a:latin typeface="Seoge ui"/>
              </a:rPr>
              <a:t>to fill 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1200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1200" dirty="0">
                <a:solidFill>
                  <a:srgbClr val="002060"/>
                </a:solidFill>
                <a:latin typeface="Seoge ui"/>
              </a:rPr>
              <a:t>Account Owner : </a:t>
            </a:r>
            <a:r>
              <a:rPr lang="en-ZA" sz="1200" b="1" dirty="0">
                <a:solidFill>
                  <a:srgbClr val="002060"/>
                </a:solidFill>
                <a:latin typeface="Seoge ui"/>
              </a:rPr>
              <a:t>Source of JD &amp; Skills</a:t>
            </a:r>
            <a:r>
              <a:rPr lang="en-ZA" sz="1200" dirty="0">
                <a:solidFill>
                  <a:srgbClr val="002060"/>
                </a:solidFill>
                <a:latin typeface="Seoge ui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1200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ZA" sz="1200" dirty="0">
                <a:solidFill>
                  <a:srgbClr val="002060"/>
                </a:solidFill>
                <a:latin typeface="Seoge ui"/>
              </a:rPr>
              <a:t>L&amp;D, WFM : Request Mentee, Generating auto/manual assessment email, Track progress </a:t>
            </a:r>
            <a:r>
              <a:rPr lang="en-ZA" sz="1200" b="1" dirty="0" err="1">
                <a:solidFill>
                  <a:srgbClr val="002060"/>
                </a:solidFill>
                <a:latin typeface="Seoge ui"/>
              </a:rPr>
              <a:t>exlDigitally</a:t>
            </a:r>
            <a:r>
              <a:rPr lang="en-ZA" sz="1200" dirty="0">
                <a:solidFill>
                  <a:srgbClr val="002060"/>
                </a:solidFill>
                <a:latin typeface="Seoge ui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1200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ZA" sz="1200" dirty="0">
              <a:solidFill>
                <a:srgbClr val="002060"/>
              </a:solidFill>
              <a:latin typeface="Seoge u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2060"/>
              </a:solidFill>
              <a:latin typeface="Seoge ui"/>
            </a:endParaRPr>
          </a:p>
        </p:txBody>
      </p:sp>
    </p:spTree>
    <p:extLst>
      <p:ext uri="{BB962C8B-B14F-4D97-AF65-F5344CB8AC3E}">
        <p14:creationId xmlns:p14="http://schemas.microsoft.com/office/powerpoint/2010/main" val="2807666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Picture Placeholder 5" descr="photo of empty room with some brick walls and a window&#10; ">
            <a:extLst>
              <a:ext uri="{FF2B5EF4-FFF2-40B4-BE49-F238E27FC236}">
                <a16:creationId xmlns:a16="http://schemas.microsoft.com/office/drawing/2014/main" id="{AF5FE10B-AA36-4681-87ED-8007B7A12D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exlDigital interview readiness program &amp; help mentee to upskill &amp; get through the 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Identify skills &amp; right opportunity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Identify skills gaps from PU Pool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Mentor &amp; guide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E2C42-2042-418E-9662-C5F50D84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BA2FA-E564-482C-835A-F210D37E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EA141-3C56-48C9-B1FB-183C363C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0" name="Picture Placeholder 29" descr="photo of person in a striped shirt holding a plant in a tiny cup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Picture Placeholder 5" descr="photo of a man putting up an sign in store window opening soon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390524"/>
            <a:ext cx="5637276" cy="4114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42338" y="1144270"/>
            <a:ext cx="5029200" cy="1463040"/>
          </a:xfrm>
        </p:spPr>
        <p:txBody>
          <a:bodyPr/>
          <a:lstStyle/>
          <a:p>
            <a:r>
              <a:rPr lang="en-US" sz="5400" b="1" dirty="0">
                <a:solidFill>
                  <a:srgbClr val="FF0000"/>
                </a:solidFill>
              </a:rPr>
              <a:t>exlDigital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458DEBB-751A-4BD3-9B01-ED88C97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/>
          <a:p>
            <a:r>
              <a:rPr lang="en-ZA" dirty="0">
                <a:solidFill>
                  <a:srgbClr val="002060"/>
                </a:solidFill>
              </a:rPr>
              <a:t>What </a:t>
            </a:r>
            <a:r>
              <a:rPr lang="en-ZA" dirty="0" err="1">
                <a:solidFill>
                  <a:srgbClr val="002060"/>
                </a:solidFill>
              </a:rPr>
              <a:t>exlDigital</a:t>
            </a:r>
            <a:r>
              <a:rPr lang="en-ZA" dirty="0">
                <a:solidFill>
                  <a:srgbClr val="002060"/>
                </a:solidFill>
              </a:rPr>
              <a:t>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//txt to add//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6C24E2D-92E2-88A2-97A7-F7EAC10AF5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2D7FCC-9B91-B029-FD8F-6B8A55141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1230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/>
          <a:lstStyle/>
          <a:p>
            <a:r>
              <a:rPr lang="en-US" dirty="0"/>
              <a:t>Quick skill gap evaluation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Few, if any, products on the market help customers like we do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Millennials account for about a quarter of the $48 billion spent on other products in 2018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/>
          <a:lstStyle/>
          <a:p>
            <a:r>
              <a:rPr lang="en-US" dirty="0"/>
              <a:t>Mentoring with skill gap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675994"/>
          </a:xfrm>
        </p:spPr>
        <p:txBody>
          <a:bodyPr>
            <a:normAutofit/>
          </a:bodyPr>
          <a:lstStyle/>
          <a:p>
            <a:r>
              <a:rPr lang="en-US" dirty="0"/>
              <a:t>Connect : Super Admin = WFM </a:t>
            </a:r>
            <a:r>
              <a:rPr lang="en-US" dirty="0">
                <a:sym typeface="Wingdings" panose="05000000000000000000" pitchFamily="2" charset="2"/>
              </a:rPr>
              <a:t>= Mentor = Account Owner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6"/>
            <a:ext cx="4114800" cy="1340803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66% of US consumers spend money on multiple products that only partially resolves their issue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A13A6-E2A0-4091-A4B3-A50F0962D1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Loss of productivity costing consumers thousands of dollars </a:t>
            </a:r>
          </a:p>
        </p:txBody>
      </p:sp>
      <p:pic>
        <p:nvPicPr>
          <p:cNvPr id="40" name="Picture Placeholder 39" descr="ceramic flower pots&#10;">
            <a:extLst>
              <a:ext uri="{FF2B5EF4-FFF2-40B4-BE49-F238E27FC236}">
                <a16:creationId xmlns:a16="http://schemas.microsoft.com/office/drawing/2014/main" id="{FE402C4A-2D7B-4F41-8218-B8594E1057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6F1B995D-1532-48CE-A2C5-425EE177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32D193-2FE3-2C42-6E84-749FC72BE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Automate skill evaluator </a:t>
            </a:r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149" name="Picture Placeholder 148" descr="photo of two women smiling looking at blueprints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Close the gap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1D29FD-175B-4836-A202-052373FB43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/>
          <a:lstStyle/>
          <a:p>
            <a:r>
              <a:rPr lang="en-US" dirty="0"/>
              <a:t>Our product makes consumer lives easier, and no other product on the market offers the same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Target audience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BD5053-EA58-46CE-BE67-4A2A342417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Cost savings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/>
          <a:lstStyle/>
          <a:p>
            <a:r>
              <a:rPr lang="en-US" dirty="0"/>
              <a:t>Reduce expenses for replacement products </a:t>
            </a:r>
          </a:p>
          <a:p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Easy to use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2D351F77-E140-4DAA-A784-D408B3585E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/>
          <a:lstStyle/>
          <a:p>
            <a:r>
              <a:rPr lang="en-US" dirty="0"/>
              <a:t>Simple design that gives customers the targeted information they need</a:t>
            </a:r>
          </a:p>
          <a:p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27" y="28809"/>
            <a:ext cx="8454398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exlDigital</a:t>
            </a:r>
            <a:r>
              <a:rPr lang="en-US" dirty="0"/>
              <a:t> App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ZA" dirty="0"/>
              <a:t>Unique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83BF95-E7F3-4EE1-B00F-DD0C3874B2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/>
          <a:lstStyle/>
          <a:p>
            <a:r>
              <a:rPr lang="en-ZA" dirty="0"/>
              <a:t>Only product specifically dedicated to this niche market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>
            <a:normAutofit/>
          </a:bodyPr>
          <a:lstStyle/>
          <a:p>
            <a:r>
              <a:rPr lang="en-ZA" dirty="0"/>
              <a:t>First to market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3C481E-7E52-4079-A038-14B612438D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/>
          <a:lstStyle/>
          <a:p>
            <a:r>
              <a:rPr lang="en-ZA" dirty="0"/>
              <a:t> First beautifully designed product that's both stylish and functional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>
            <a:normAutofit/>
          </a:bodyPr>
          <a:lstStyle/>
          <a:p>
            <a:r>
              <a:rPr lang="en-ZA" dirty="0"/>
              <a:t>Tested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374AEC8-628D-47F9-86A0-CB3CACB4A8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/>
          <a:lstStyle/>
          <a:p>
            <a:r>
              <a:rPr lang="en-ZA" dirty="0"/>
              <a:t>Conducted testing with college students in the area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>
            <a:normAutofit/>
          </a:bodyPr>
          <a:lstStyle/>
          <a:p>
            <a:r>
              <a:rPr lang="en-ZA" dirty="0"/>
              <a:t>Authentic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D922AF-D51F-457C-A9BE-B8F0999CF0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/>
          <a:lstStyle/>
          <a:p>
            <a:r>
              <a:rPr lang="en-ZA" dirty="0"/>
              <a:t>Designed with the help and input of experts in the field </a:t>
            </a:r>
          </a:p>
        </p:txBody>
      </p:sp>
      <p:pic>
        <p:nvPicPr>
          <p:cNvPr id="49" name="Picture Placeholder 48" descr="photo of a hanging &#10;blank store sign 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84" y="1566525"/>
            <a:ext cx="3401568" cy="3712464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B1F78-3AFD-4744-92CF-5884B669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FD26-9BAD-4332-95C3-999491DA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988" y="312896"/>
            <a:ext cx="5005466" cy="1325563"/>
          </a:xfrm>
        </p:spPr>
        <p:txBody>
          <a:bodyPr/>
          <a:lstStyle/>
          <a:p>
            <a:r>
              <a:rPr lang="en-US" dirty="0"/>
              <a:t>exlDigital benefits</a:t>
            </a:r>
          </a:p>
        </p:txBody>
      </p:sp>
      <p:pic>
        <p:nvPicPr>
          <p:cNvPr id="6" name="Picture Placeholder 5" descr="A group of people sitting around a desk looking at a laptop">
            <a:extLst>
              <a:ext uri="{FF2B5EF4-FFF2-40B4-BE49-F238E27FC236}">
                <a16:creationId xmlns:a16="http://schemas.microsoft.com/office/drawing/2014/main" id="{A3C5C7E1-18C3-4E46-A3BF-C25C379DEF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Cool and stylish product</a:t>
            </a:r>
          </a:p>
          <a:p>
            <a:r>
              <a:rPr lang="en-ZA" noProof="1"/>
              <a:t>Areas for community connections </a:t>
            </a:r>
          </a:p>
          <a:p>
            <a:r>
              <a:rPr lang="en-ZA" noProof="1"/>
              <a:t>Online store and market swap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8B6D9-B727-44AB-9039-91773DF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952661-D636-4FDB-9C08-C984DD22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anchor="ctr"/>
          <a:lstStyle/>
          <a:p>
            <a:r>
              <a:rPr lang="en-US" dirty="0"/>
              <a:t>Login exlDigital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Business model</a:t>
            </a:r>
          </a:p>
        </p:txBody>
      </p:sp>
      <p:pic>
        <p:nvPicPr>
          <p:cNvPr id="15" name="Picture Placeholder 14" descr="Open book outline">
            <a:extLst>
              <a:ext uri="{FF2B5EF4-FFF2-40B4-BE49-F238E27FC236}">
                <a16:creationId xmlns:a16="http://schemas.microsoft.com/office/drawing/2014/main" id="{F2339599-DDDD-46FB-ADBA-C1F6F40CFE1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0104" y="1965960"/>
            <a:ext cx="2286000" cy="228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11096" y="4311688"/>
            <a:ext cx="2286000" cy="36000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11096" y="4773703"/>
            <a:ext cx="2286000" cy="1005840"/>
          </a:xfrm>
        </p:spPr>
        <p:txBody>
          <a:bodyPr>
            <a:normAutofit/>
          </a:bodyPr>
          <a:lstStyle/>
          <a:p>
            <a:r>
              <a:rPr lang="en-ZA" noProof="1"/>
              <a:t>We based our research on market trends and social media</a:t>
            </a:r>
          </a:p>
        </p:txBody>
      </p:sp>
      <p:pic>
        <p:nvPicPr>
          <p:cNvPr id="17" name="Picture Placeholder 16" descr="Group outline">
            <a:extLst>
              <a:ext uri="{FF2B5EF4-FFF2-40B4-BE49-F238E27FC236}">
                <a16:creationId xmlns:a16="http://schemas.microsoft.com/office/drawing/2014/main" id="{76119B79-7A4D-4487-B5F5-8175243D9256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51917" y="1965960"/>
            <a:ext cx="2286000" cy="2286000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56048" y="4311688"/>
            <a:ext cx="2286000" cy="3600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56048" y="4773703"/>
            <a:ext cx="2286000" cy="1005840"/>
          </a:xfrm>
        </p:spPr>
        <p:txBody>
          <a:bodyPr>
            <a:normAutofit fontScale="92500"/>
          </a:bodyPr>
          <a:lstStyle/>
          <a:p>
            <a:r>
              <a:rPr lang="en-ZA" noProof="1"/>
              <a:t>We believe people need more products specifically dedicated to this niche market</a:t>
            </a:r>
          </a:p>
          <a:p>
            <a:endParaRPr lang="en-US" dirty="0"/>
          </a:p>
        </p:txBody>
      </p:sp>
      <p:pic>
        <p:nvPicPr>
          <p:cNvPr id="19" name="Picture Placeholder 18" descr="Arrow circle outline">
            <a:extLst>
              <a:ext uri="{FF2B5EF4-FFF2-40B4-BE49-F238E27FC236}">
                <a16:creationId xmlns:a16="http://schemas.microsoft.com/office/drawing/2014/main" id="{3CB47E7C-B154-4810-84C9-C31305D4B93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93730" y="1965960"/>
            <a:ext cx="2286000" cy="228600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1856" y="4311688"/>
            <a:ext cx="2286000" cy="3600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B55CC8A-7C02-4FA0-B265-E6C47B9EB53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91856" y="4773703"/>
            <a:ext cx="2286000" cy="100584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  <p:sp>
        <p:nvSpPr>
          <p:cNvPr id="122" name="Date Placeholder 121">
            <a:extLst>
              <a:ext uri="{FF2B5EF4-FFF2-40B4-BE49-F238E27FC236}">
                <a16:creationId xmlns:a16="http://schemas.microsoft.com/office/drawing/2014/main" id="{145491AF-B0E3-45E3-B13B-B845A699B65D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id="{6DE2BCA7-4090-47C3-9FBB-639DF1D9A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38FA7F94-C624-41F7-9020-8AA1485E2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a5080b1-0d5e-4d14-bf52-ea9131c2bb2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075174BAE122498AAB9077EA9B996E" ma:contentTypeVersion="11" ma:contentTypeDescription="Create a new document." ma:contentTypeScope="" ma:versionID="eef89df37876322d6af2930605fa23a2">
  <xsd:schema xmlns:xsd="http://www.w3.org/2001/XMLSchema" xmlns:xs="http://www.w3.org/2001/XMLSchema" xmlns:p="http://schemas.microsoft.com/office/2006/metadata/properties" xmlns:ns3="0a5080b1-0d5e-4d14-bf52-ea9131c2bb2d" xmlns:ns4="ee08a2cd-5b54-4686-9bf3-4dc775db5264" targetNamespace="http://schemas.microsoft.com/office/2006/metadata/properties" ma:root="true" ma:fieldsID="e2067764f0c51d30b3f12a9a31f6a712" ns3:_="" ns4:_="">
    <xsd:import namespace="0a5080b1-0d5e-4d14-bf52-ea9131c2bb2d"/>
    <xsd:import namespace="ee08a2cd-5b54-4686-9bf3-4dc775db5264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080b1-0d5e-4d14-bf52-ea9131c2bb2d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08a2cd-5b54-4686-9bf3-4dc775db526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ee08a2cd-5b54-4686-9bf3-4dc775db5264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0a5080b1-0d5e-4d14-bf52-ea9131c2bb2d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189C51-611D-4399-AEA6-6D81C12A52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5080b1-0d5e-4d14-bf52-ea9131c2bb2d"/>
    <ds:schemaRef ds:uri="ee08a2cd-5b54-4686-9bf3-4dc775db52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{878FB454-00F1-4400-8EEC-404A6A00613F}tf66722518_win32</Template>
  <TotalTime>1016</TotalTime>
  <Words>842</Words>
  <Application>Microsoft Office PowerPoint</Application>
  <PresentationFormat>Widescreen</PresentationFormat>
  <Paragraphs>313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Aptos Black</vt:lpstr>
      <vt:lpstr>Arial</vt:lpstr>
      <vt:lpstr>Bodoni MT</vt:lpstr>
      <vt:lpstr>Calibri</vt:lpstr>
      <vt:lpstr>Seoge ui</vt:lpstr>
      <vt:lpstr>Source Sans Pro Light</vt:lpstr>
      <vt:lpstr>Times New Roman</vt:lpstr>
      <vt:lpstr>Custom</vt:lpstr>
      <vt:lpstr>PowerPoint Presentation</vt:lpstr>
      <vt:lpstr>PowerPoint Presentation</vt:lpstr>
      <vt:lpstr>What exlDigital do?</vt:lpstr>
      <vt:lpstr>Problem</vt:lpstr>
      <vt:lpstr>Solution</vt:lpstr>
      <vt:lpstr>exlDigital App Overview</vt:lpstr>
      <vt:lpstr>exlDigital benefits</vt:lpstr>
      <vt:lpstr>Login exlDigital</vt:lpstr>
      <vt:lpstr>Business model</vt:lpstr>
      <vt:lpstr>Market overview</vt:lpstr>
      <vt:lpstr>Market comparison</vt:lpstr>
      <vt:lpstr>Our competition</vt:lpstr>
      <vt:lpstr>Competitive layout</vt:lpstr>
      <vt:lpstr>Growth strategy</vt:lpstr>
      <vt:lpstr>Traction</vt:lpstr>
      <vt:lpstr>Two-year action plan</vt:lpstr>
      <vt:lpstr>Financials</vt:lpstr>
      <vt:lpstr>Funding</vt:lpstr>
      <vt:lpstr>Meet the team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Anekant Kamate</dc:creator>
  <cp:lastModifiedBy>Anekant Kamate</cp:lastModifiedBy>
  <cp:revision>2</cp:revision>
  <dcterms:created xsi:type="dcterms:W3CDTF">2023-10-27T09:32:51Z</dcterms:created>
  <dcterms:modified xsi:type="dcterms:W3CDTF">2023-10-28T02:29:32Z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0x01010056075174BAE122498AAB9077EA9B996E</vt:lpwstr>
  </property>
  <property fmtid="{D5CDD505-2E9C-101B-9397-08002B2CF9AE}" pid="3" name="MediaServiceImageTags">
    <vt:lpwstr/>
  </property>
</Properties>
</file>